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97" r:id="rId2"/>
    <p:sldId id="282" r:id="rId3"/>
    <p:sldId id="283" r:id="rId4"/>
    <p:sldId id="286" r:id="rId5"/>
    <p:sldId id="287" r:id="rId6"/>
    <p:sldId id="289" r:id="rId7"/>
    <p:sldId id="281" r:id="rId8"/>
    <p:sldId id="284" r:id="rId9"/>
    <p:sldId id="296" r:id="rId10"/>
    <p:sldId id="266" r:id="rId11"/>
    <p:sldId id="291" r:id="rId12"/>
    <p:sldId id="290" r:id="rId13"/>
    <p:sldId id="293" r:id="rId14"/>
    <p:sldId id="292" r:id="rId15"/>
    <p:sldId id="294" r:id="rId16"/>
    <p:sldId id="29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95"/>
    <a:srgbClr val="F8DA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20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tiff>
</file>

<file path=ppt/media/image11.png>
</file>

<file path=ppt/media/image12.png>
</file>

<file path=ppt/media/image2.tiff>
</file>

<file path=ppt/media/image3.tiff>
</file>

<file path=ppt/media/image4.tiff>
</file>

<file path=ppt/media/image5.tiff>
</file>

<file path=ppt/media/image6.tiff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A67FB6-931F-9C44-9FC7-292C8D7B58DB}" type="datetimeFigureOut">
              <a:rPr lang="en-US" smtClean="0"/>
              <a:t>3/5/20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699B-13DC-DC40-9FD4-B049F14FD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79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54A8A8-D071-4724-B0E5-5F54AAF946A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944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EB951F2D-16FF-437D-967C-61EE59F83223}" type="slidenum">
              <a:rPr lang="en-US" altLang="en-US" sz="1200" smtClean="0"/>
              <a:pPr/>
              <a:t>10</a:t>
            </a:fld>
            <a:endParaRPr lang="en-US" altLang="en-US" sz="1200"/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937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6CC5E-CD36-A044-98C8-F06952BDF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FD4A72-54DD-A549-ACF2-C3EC074554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BE044-42D5-DE4F-B08A-A1414F313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64674-B364-5243-A6B0-E55B4D8C8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BDD35-70DE-D640-A736-A948D4901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671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50C41-81CD-C04F-AC51-AB1EA6BFC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0A647-F56A-444B-BE64-17796427E5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4D2B8-C136-C642-AD75-C92AC1FD8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56296-11A2-DD40-8FBE-A841165F1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C28B5-958B-FA49-AE6E-F0890F8C4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717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4FD021-EFF0-8943-9FE8-25B18338E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AA848-8B83-AF4C-A2FC-B1A2869487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27483-1F82-3442-B85F-8B8FD150F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766D-828B-E54F-8186-5786E3372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55ED7-CB37-A04A-B5B3-CF617E8EE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110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DFF12-70A7-CB4A-9528-F517EEDF1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34BE1-A824-1C4A-A719-CDBAAD3E6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BCB3A-DD23-9C4F-921D-085C982E3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B5A8C-811C-7F4E-B70C-26BD936DB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27811-C595-D34B-BD57-404F743D6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45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DF7D1-3895-B642-83FD-4AC385BAF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8977C9-C29E-1947-8F08-67BB54DE3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619EA-D23F-7C44-9265-EC52E2E1F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52880-3FD1-EC47-9440-DD82EB2AB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D7DA0-2110-EE44-BA81-BE26E7120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797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B902D-8EF7-3040-8BE4-9F11FCA6A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51D84-CA35-D94F-AAFD-427B2B8FF0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C7C878-D39F-FD4E-98F8-A866883647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CF7CDB-B100-8E43-A3E9-FBA6DCB5E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77AD2-0011-2147-A3EE-47F89445D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8F936-FA72-F14D-951F-65D12187A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78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8D0FF-9E90-6D45-B87A-2072D52E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D3BDD-FCEC-8342-B635-478A51BD5A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CEFCBD-F693-3644-AFF8-A70FA4222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0906F-D53D-A240-847F-F7DECFBDE3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23D800-8311-BD4C-A14D-F5D5524D7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46E77B-5F5F-DE46-823D-7729AEDDE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4EFF04-9922-C642-A57D-FECAAD0B9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AFCCE-DC22-734E-B35F-6B1790D84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18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E5BFE-5734-074F-A89B-2B1FA70BF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F53F31-9DA1-044C-A2E5-B5AB4B2F6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8CB589-1FA2-5641-B6AA-DDB33BCD7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10DC67-F59B-2640-9C40-C699DDD60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628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88B547-F979-9244-BF26-43721D9F4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A18D9A-A8CC-4944-AC58-75B37A862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A0DB0-EE41-AE4A-A90F-CAAC891AB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02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27873-EEF3-FE44-BF37-29EB49E35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F8FBC-3B7E-8743-BFF4-C5ED3192D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69566-F81F-3540-9162-8B1DF7598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6FB43D-1C10-C34F-AEF7-17277D931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C1106-7A40-E94E-8FEE-98FB7C033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E0FE25-739A-154C-9A54-45D784C22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04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26F62-DE18-9345-98D2-446E69CA8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61FD8B-3B16-854C-A9ED-68ED6A68A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BC208E-5151-8446-BDB4-CF8A4D008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0BE40E-4138-FF41-A443-E851A6262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287C0E-57F6-5D42-BB7E-F03E3BD1D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C05EC9-40F2-2B40-B03D-C94B32713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56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177BBE-01B3-BC46-98A1-E60E27263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B05CA-0FCE-6840-A198-12F6A9242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C5D9A8-3569-A845-929F-0E8585342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7255B-5469-7842-9259-9CDA4619EF2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4956B-6307-8247-9C4B-65F935D08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CD4DA-6C7B-304A-99FB-DA8245CB0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B0F36-D385-9F46-8E0E-3BCEBF430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349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07E43-A10C-E34E-868D-0B1897910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5735" y="1974006"/>
            <a:ext cx="10515600" cy="1325563"/>
          </a:xfrm>
        </p:spPr>
        <p:txBody>
          <a:bodyPr/>
          <a:lstStyle/>
          <a:p>
            <a:r>
              <a:rPr lang="en-US" u="sng" dirty="0"/>
              <a:t>Data Analytic Life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ADDD8-7B0D-5744-9BF3-0ECD839BA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6824" y="342978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Ashray</a:t>
            </a:r>
            <a:r>
              <a:rPr lang="en-US" dirty="0"/>
              <a:t> Shetty</a:t>
            </a:r>
          </a:p>
        </p:txBody>
      </p:sp>
    </p:spTree>
    <p:extLst>
      <p:ext uri="{BB962C8B-B14F-4D97-AF65-F5344CB8AC3E}">
        <p14:creationId xmlns:p14="http://schemas.microsoft.com/office/powerpoint/2010/main" val="2070071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F985DEDF-1141-477C-A187-FCACE8E0D8E2}" type="slidenum">
              <a:rPr lang="en-US" altLang="en-US" sz="1200">
                <a:solidFill>
                  <a:schemeClr val="accent2"/>
                </a:solidFill>
              </a:rPr>
              <a:pPr/>
              <a:t>10</a:t>
            </a:fld>
            <a:endParaRPr lang="en-US" altLang="en-US" sz="1400"/>
          </a:p>
        </p:txBody>
      </p:sp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>
          <a:xfrm>
            <a:off x="1358900" y="250825"/>
            <a:ext cx="8229600" cy="609600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II. Data preparation</a:t>
            </a:r>
          </a:p>
        </p:txBody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95425" y="1125536"/>
            <a:ext cx="8229600" cy="5105400"/>
          </a:xfrm>
        </p:spPr>
        <p:txBody>
          <a:bodyPr>
            <a:normAutofit/>
          </a:bodyPr>
          <a:lstStyle/>
          <a:p>
            <a:r>
              <a:rPr lang="en-US" altLang="en-US" dirty="0"/>
              <a:t>Why do we need to prepare the data?</a:t>
            </a:r>
          </a:p>
          <a:p>
            <a:pPr lvl="1"/>
            <a:r>
              <a:rPr lang="en-US" altLang="en-US" dirty="0"/>
              <a:t>Sometimes the data may have</a:t>
            </a:r>
          </a:p>
          <a:p>
            <a:pPr lvl="2"/>
            <a:r>
              <a:rPr lang="en-US" altLang="en-US" sz="1800" dirty="0"/>
              <a:t>Duplicate records</a:t>
            </a:r>
          </a:p>
          <a:p>
            <a:pPr lvl="2"/>
            <a:r>
              <a:rPr lang="en-US" altLang="en-US" sz="1800" dirty="0"/>
              <a:t>Incomplete or missing data</a:t>
            </a:r>
          </a:p>
          <a:p>
            <a:pPr lvl="2"/>
            <a:r>
              <a:rPr lang="en-US" altLang="en-US" sz="1800" dirty="0"/>
              <a:t>False information</a:t>
            </a:r>
          </a:p>
          <a:p>
            <a:pPr lvl="2"/>
            <a:r>
              <a:rPr lang="en-US" altLang="en-US" sz="1800" dirty="0"/>
              <a:t>typo</a:t>
            </a:r>
          </a:p>
          <a:p>
            <a:r>
              <a:rPr lang="en-US" altLang="en-US" dirty="0"/>
              <a:t>What happens when the data can not be trusted?</a:t>
            </a:r>
          </a:p>
          <a:p>
            <a:pPr lvl="1"/>
            <a:r>
              <a:rPr lang="en-US" altLang="en-US" dirty="0"/>
              <a:t>Can the decision be trusted? Decision making is jeopardized</a:t>
            </a:r>
          </a:p>
          <a:p>
            <a:pPr marL="457200" lvl="1" indent="0">
              <a:buNone/>
            </a:pPr>
            <a:endParaRPr lang="en-US" altLang="en-US" sz="800" dirty="0"/>
          </a:p>
          <a:p>
            <a:pPr lvl="1"/>
            <a:r>
              <a:rPr lang="en-US" altLang="en-US" dirty="0"/>
              <a:t>Better chance to discover useful knowledge when data is clean</a:t>
            </a:r>
          </a:p>
          <a:p>
            <a:pPr lvl="2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4578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6AB8C1-129B-1244-9B14-D72677627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882"/>
          <a:stretch/>
        </p:blipFill>
        <p:spPr>
          <a:xfrm>
            <a:off x="5529263" y="1466261"/>
            <a:ext cx="5198268" cy="519776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80A2449-49D7-0045-B5D0-3C07C6F9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469" y="140698"/>
            <a:ext cx="9622631" cy="1325563"/>
          </a:xfrm>
        </p:spPr>
        <p:txBody>
          <a:bodyPr/>
          <a:lstStyle/>
          <a:p>
            <a:r>
              <a:rPr lang="en-US" b="1" dirty="0"/>
              <a:t>III. Data Analysis: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910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80A2449-49D7-0045-B5D0-3C07C6F9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040" y="154986"/>
            <a:ext cx="9622631" cy="1325563"/>
          </a:xfrm>
        </p:spPr>
        <p:txBody>
          <a:bodyPr/>
          <a:lstStyle/>
          <a:p>
            <a:r>
              <a:rPr lang="en-US" b="1" dirty="0"/>
              <a:t>III. Data Analysis: </a:t>
            </a:r>
            <a:r>
              <a:rPr lang="en-US" sz="3600" dirty="0"/>
              <a:t>Explore the data to find some interesting patterns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6BA041-A4A8-5A45-81F8-2FAD3B82AD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22" r="54209"/>
          <a:stretch/>
        </p:blipFill>
        <p:spPr>
          <a:xfrm>
            <a:off x="482203" y="1480549"/>
            <a:ext cx="5289948" cy="52035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4567C3-50C4-2244-9753-2B774820967A}"/>
              </a:ext>
            </a:extLst>
          </p:cNvPr>
          <p:cNvSpPr txBox="1"/>
          <p:nvPr/>
        </p:nvSpPr>
        <p:spPr>
          <a:xfrm>
            <a:off x="9401678" y="1480549"/>
            <a:ext cx="2465282" cy="830997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</a:rPr>
              <a:t>Can you guess the next steps?</a:t>
            </a:r>
          </a:p>
        </p:txBody>
      </p:sp>
    </p:spTree>
    <p:extLst>
      <p:ext uri="{BB962C8B-B14F-4D97-AF65-F5344CB8AC3E}">
        <p14:creationId xmlns:p14="http://schemas.microsoft.com/office/powerpoint/2010/main" val="15834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80A2449-49D7-0045-B5D0-3C07C6F9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040" y="154986"/>
            <a:ext cx="9622631" cy="1325563"/>
          </a:xfrm>
        </p:spPr>
        <p:txBody>
          <a:bodyPr/>
          <a:lstStyle/>
          <a:p>
            <a:r>
              <a:rPr lang="en-US" b="1" dirty="0"/>
              <a:t>III. Data Analysis: </a:t>
            </a:r>
            <a:r>
              <a:rPr lang="en-US" sz="3600" dirty="0"/>
              <a:t>Explore the data to find some interesting patterns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6BA041-A4A8-5A45-81F8-2FAD3B82AD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22" t="14106" r="11490" b="12309"/>
          <a:stretch/>
        </p:blipFill>
        <p:spPr>
          <a:xfrm>
            <a:off x="325040" y="2100264"/>
            <a:ext cx="11419285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892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550EE-56D7-1644-BA0A-EA0B346C5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80578"/>
            <a:ext cx="10515600" cy="1325563"/>
          </a:xfrm>
        </p:spPr>
        <p:txBody>
          <a:bodyPr/>
          <a:lstStyle/>
          <a:p>
            <a:r>
              <a:rPr lang="en-US" u="sng" dirty="0"/>
              <a:t>IV. Communicate results</a:t>
            </a:r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24122A4A-75F8-B44F-B737-6F4FB513E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62157" y="1469628"/>
            <a:ext cx="3149600" cy="243840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90A629-EED2-7F40-9500-0A4417C85B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82" t="40957"/>
          <a:stretch/>
        </p:blipFill>
        <p:spPr>
          <a:xfrm>
            <a:off x="371475" y="1686718"/>
            <a:ext cx="7525070" cy="444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570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B6E1F-BB44-8042-8198-B3E0BF0B4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87" y="-263525"/>
            <a:ext cx="10515600" cy="1031319"/>
          </a:xfrm>
        </p:spPr>
        <p:txBody>
          <a:bodyPr>
            <a:normAutofit/>
          </a:bodyPr>
          <a:lstStyle/>
          <a:p>
            <a:r>
              <a:rPr lang="en-US" sz="3600" u="sng" dirty="0"/>
              <a:t>Test yourself!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1435A-3F3F-7D4E-B54D-ECCCE6417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595" y="639504"/>
            <a:ext cx="6877050" cy="607536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What is an example of insight turned into action?</a:t>
            </a:r>
          </a:p>
          <a:p>
            <a:pPr marL="514350" indent="-514350">
              <a:buAutoNum type="alphaLcPeriod"/>
            </a:pPr>
            <a:r>
              <a:rPr lang="en-GB" sz="1800" dirty="0"/>
              <a:t>Marketing a new product based on past sales information</a:t>
            </a:r>
          </a:p>
          <a:p>
            <a:pPr marL="514350" indent="-514350">
              <a:buAutoNum type="alphaLcPeriod"/>
            </a:pPr>
            <a:r>
              <a:rPr lang="en-GB" sz="1800" dirty="0"/>
              <a:t>Prediction of customers' choices</a:t>
            </a:r>
          </a:p>
          <a:p>
            <a:pPr marL="514350" indent="-514350">
              <a:buAutoNum type="alphaLcPeriod"/>
            </a:pPr>
            <a:r>
              <a:rPr lang="en-GB" sz="1800" dirty="0"/>
              <a:t>Understanding of customer profiles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True or false:</a:t>
            </a:r>
          </a:p>
          <a:p>
            <a:pPr marL="0" indent="0">
              <a:buNone/>
            </a:pPr>
            <a:r>
              <a:rPr lang="en-GB" sz="2000" dirty="0"/>
              <a:t>Data Analytics can generate prediction from any data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Which of the following is not part of data analytic life cycle?</a:t>
            </a:r>
          </a:p>
          <a:p>
            <a:pPr marL="457200" indent="-457200">
              <a:buAutoNum type="alphaLcPeriod"/>
            </a:pPr>
            <a:r>
              <a:rPr lang="en-US" sz="1800" dirty="0"/>
              <a:t>Collaborate</a:t>
            </a:r>
          </a:p>
          <a:p>
            <a:pPr marL="457200" indent="-457200">
              <a:buAutoNum type="alphaLcPeriod"/>
            </a:pPr>
            <a:r>
              <a:rPr lang="en-US" sz="1800" dirty="0"/>
              <a:t>Collect</a:t>
            </a:r>
          </a:p>
          <a:p>
            <a:pPr marL="457200" indent="-457200">
              <a:buAutoNum type="alphaLcPeriod"/>
            </a:pPr>
            <a:r>
              <a:rPr lang="en-US" sz="1800" dirty="0"/>
              <a:t>Prepare</a:t>
            </a:r>
          </a:p>
          <a:p>
            <a:pPr marL="457200" indent="-457200">
              <a:buAutoNum type="alphaLcPeriod"/>
            </a:pPr>
            <a:r>
              <a:rPr lang="en-US" sz="1800" dirty="0"/>
              <a:t>Analyze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Which should you do first after you finish collecting your data?</a:t>
            </a:r>
          </a:p>
          <a:p>
            <a:pPr marL="457200" indent="-457200">
              <a:buAutoNum type="alphaLcPeriod"/>
            </a:pPr>
            <a:r>
              <a:rPr lang="en-US" sz="2000" dirty="0"/>
              <a:t>Analyze and explore the data</a:t>
            </a:r>
          </a:p>
          <a:p>
            <a:pPr marL="457200" indent="-457200">
              <a:buAutoNum type="alphaLcPeriod"/>
            </a:pPr>
            <a:r>
              <a:rPr lang="en-US" sz="2000" dirty="0"/>
              <a:t>Make sure data is clean</a:t>
            </a:r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59AB8A-4B46-7A4A-BD42-2F3997D14015}"/>
              </a:ext>
            </a:extLst>
          </p:cNvPr>
          <p:cNvSpPr txBox="1"/>
          <p:nvPr/>
        </p:nvSpPr>
        <p:spPr>
          <a:xfrm>
            <a:off x="6643688" y="628948"/>
            <a:ext cx="5381625" cy="45243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Extension:</a:t>
            </a:r>
          </a:p>
          <a:p>
            <a:r>
              <a:rPr lang="en-US" dirty="0"/>
              <a:t>What graph is best to show values in your data change over time?</a:t>
            </a:r>
          </a:p>
          <a:p>
            <a:endParaRPr lang="en-US" dirty="0"/>
          </a:p>
          <a:p>
            <a:r>
              <a:rPr lang="en-US" dirty="0"/>
              <a:t>What pattern does the graph below reveal?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A close up of a device&#10;&#10;Description automatically generated">
            <a:extLst>
              <a:ext uri="{FF2B5EF4-FFF2-40B4-BE49-F238E27FC236}">
                <a16:creationId xmlns:a16="http://schemas.microsoft.com/office/drawing/2014/main" id="{C7258E38-E0C3-3E48-BEFE-36AC2361B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2276" y="2158206"/>
            <a:ext cx="4768046" cy="254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83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7BD8E-7F0B-9948-B431-969F27B31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30" y="2551112"/>
            <a:ext cx="3005139" cy="1325563"/>
          </a:xfrm>
        </p:spPr>
        <p:txBody>
          <a:bodyPr/>
          <a:lstStyle/>
          <a:p>
            <a:r>
              <a:rPr lang="en-US" dirty="0"/>
              <a:t>Questions??</a:t>
            </a:r>
          </a:p>
        </p:txBody>
      </p:sp>
    </p:spTree>
    <p:extLst>
      <p:ext uri="{BB962C8B-B14F-4D97-AF65-F5344CB8AC3E}">
        <p14:creationId xmlns:p14="http://schemas.microsoft.com/office/powerpoint/2010/main" val="915133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3D14BC-3516-6543-98A0-059EAB0C3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130" y="651732"/>
            <a:ext cx="2548890" cy="14337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8214D2-D162-F244-8B60-1B202BA6E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4410" y="722455"/>
            <a:ext cx="2297429" cy="12923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11B318-9862-884D-98C5-32D7230F61B5}"/>
              </a:ext>
            </a:extLst>
          </p:cNvPr>
          <p:cNvSpPr txBox="1"/>
          <p:nvPr/>
        </p:nvSpPr>
        <p:spPr>
          <a:xfrm>
            <a:off x="5289428" y="983886"/>
            <a:ext cx="7797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VS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5D6213-5F9B-1942-8C3C-C169C143E20B}"/>
              </a:ext>
            </a:extLst>
          </p:cNvPr>
          <p:cNvSpPr txBox="1"/>
          <p:nvPr/>
        </p:nvSpPr>
        <p:spPr>
          <a:xfrm>
            <a:off x="1674069" y="2560899"/>
            <a:ext cx="312101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>
                <a:solidFill>
                  <a:srgbClr val="FF0000"/>
                </a:solidFill>
              </a:rPr>
              <a:t>Stats:</a:t>
            </a:r>
          </a:p>
          <a:p>
            <a:pPr algn="ctr"/>
            <a:endParaRPr lang="en-US" sz="2200" u="sng" dirty="0">
              <a:solidFill>
                <a:srgbClr val="FF0000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0000"/>
                </a:solidFill>
              </a:rPr>
              <a:t>Ranking = 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0000"/>
                </a:solidFill>
              </a:rPr>
              <a:t>Win % = 70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0000"/>
                </a:solidFill>
              </a:rPr>
              <a:t>Draw % = 10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0000"/>
                </a:solidFill>
              </a:rPr>
              <a:t>Loss % = 20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FF0000"/>
              </a:solidFill>
            </a:endParaRPr>
          </a:p>
          <a:p>
            <a:pPr algn="ctr"/>
            <a:r>
              <a:rPr lang="en-US" sz="2200" b="1" dirty="0">
                <a:solidFill>
                  <a:srgbClr val="FF0000"/>
                </a:solidFill>
              </a:rPr>
              <a:t>Weather conditions: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0000"/>
                </a:solidFill>
              </a:rPr>
              <a:t>Rainy day win % = 10</a:t>
            </a:r>
          </a:p>
          <a:p>
            <a:pPr algn="ctr"/>
            <a:endParaRPr lang="en-US" sz="2200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C963E-82CE-8F4D-9D91-8346CAA9F32F}"/>
              </a:ext>
            </a:extLst>
          </p:cNvPr>
          <p:cNvSpPr txBox="1"/>
          <p:nvPr/>
        </p:nvSpPr>
        <p:spPr>
          <a:xfrm>
            <a:off x="6527963" y="2575603"/>
            <a:ext cx="371032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>
                <a:solidFill>
                  <a:srgbClr val="0070C0"/>
                </a:solidFill>
              </a:rPr>
              <a:t>Stats:</a:t>
            </a:r>
          </a:p>
          <a:p>
            <a:pPr algn="ctr"/>
            <a:endParaRPr lang="en-US" sz="2200" u="sng" dirty="0">
              <a:solidFill>
                <a:srgbClr val="0070C0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70C0"/>
                </a:solidFill>
              </a:rPr>
              <a:t>Ranking = 10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70C0"/>
                </a:solidFill>
              </a:rPr>
              <a:t>Win % = 55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70C0"/>
                </a:solidFill>
              </a:rPr>
              <a:t>Draw % = 15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70C0"/>
                </a:solidFill>
              </a:rPr>
              <a:t>Loss % = 30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0070C0"/>
              </a:solidFill>
            </a:endParaRPr>
          </a:p>
          <a:p>
            <a:pPr algn="ctr"/>
            <a:r>
              <a:rPr lang="en-US" sz="2200" b="1" dirty="0">
                <a:solidFill>
                  <a:srgbClr val="0070C0"/>
                </a:solidFill>
              </a:rPr>
              <a:t>Weather conditions: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70C0"/>
                </a:solidFill>
              </a:rPr>
              <a:t>Rainy day win % = 70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C9BFBB-033C-F84C-96CD-9857FFA14635}"/>
              </a:ext>
            </a:extLst>
          </p:cNvPr>
          <p:cNvSpPr txBox="1"/>
          <p:nvPr/>
        </p:nvSpPr>
        <p:spPr>
          <a:xfrm>
            <a:off x="9175411" y="334307"/>
            <a:ext cx="2670191" cy="76944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200" b="1" dirty="0"/>
              <a:t>Extra information:</a:t>
            </a:r>
          </a:p>
          <a:p>
            <a:r>
              <a:rPr lang="en-US" sz="2200" dirty="0"/>
              <a:t>Rain forecast = 90% </a:t>
            </a:r>
          </a:p>
        </p:txBody>
      </p:sp>
    </p:spTree>
    <p:extLst>
      <p:ext uri="{BB962C8B-B14F-4D97-AF65-F5344CB8AC3E}">
        <p14:creationId xmlns:p14="http://schemas.microsoft.com/office/powerpoint/2010/main" val="1511229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uble Brace 6">
            <a:extLst>
              <a:ext uri="{FF2B5EF4-FFF2-40B4-BE49-F238E27FC236}">
                <a16:creationId xmlns:a16="http://schemas.microsoft.com/office/drawing/2014/main" id="{873A21F7-E2C0-454A-9936-868D46D3F354}"/>
              </a:ext>
            </a:extLst>
          </p:cNvPr>
          <p:cNvSpPr/>
          <p:nvPr/>
        </p:nvSpPr>
        <p:spPr>
          <a:xfrm>
            <a:off x="2573305" y="4014847"/>
            <a:ext cx="2719038" cy="1323439"/>
          </a:xfrm>
          <a:prstGeom prst="brace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3043F3-8CBC-BC47-BFCF-6EDCA42340A8}"/>
              </a:ext>
            </a:extLst>
          </p:cNvPr>
          <p:cNvSpPr txBox="1"/>
          <p:nvPr/>
        </p:nvSpPr>
        <p:spPr>
          <a:xfrm>
            <a:off x="2890233" y="4210943"/>
            <a:ext cx="2258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Customer Information</a:t>
            </a:r>
          </a:p>
          <a:p>
            <a:r>
              <a:rPr lang="en-US" dirty="0"/>
              <a:t>Product choice</a:t>
            </a:r>
          </a:p>
          <a:p>
            <a:r>
              <a:rPr lang="en-US" dirty="0"/>
              <a:t>design</a:t>
            </a:r>
          </a:p>
        </p:txBody>
      </p:sp>
      <p:sp>
        <p:nvSpPr>
          <p:cNvPr id="10" name="Double Brace 9">
            <a:extLst>
              <a:ext uri="{FF2B5EF4-FFF2-40B4-BE49-F238E27FC236}">
                <a16:creationId xmlns:a16="http://schemas.microsoft.com/office/drawing/2014/main" id="{8841F4D7-E309-EF45-B800-F88FFD418B6F}"/>
              </a:ext>
            </a:extLst>
          </p:cNvPr>
          <p:cNvSpPr/>
          <p:nvPr/>
        </p:nvSpPr>
        <p:spPr>
          <a:xfrm>
            <a:off x="6492239" y="4074050"/>
            <a:ext cx="2369823" cy="1096566"/>
          </a:xfrm>
          <a:prstGeom prst="brace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67C233-EB14-3649-8837-18574F3C3017}"/>
              </a:ext>
            </a:extLst>
          </p:cNvPr>
          <p:cNvSpPr txBox="1"/>
          <p:nvPr/>
        </p:nvSpPr>
        <p:spPr>
          <a:xfrm>
            <a:off x="6665943" y="4251096"/>
            <a:ext cx="2096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 if customers </a:t>
            </a:r>
          </a:p>
          <a:p>
            <a:r>
              <a:rPr lang="en-US" dirty="0"/>
              <a:t>like the product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4FFC7BB-D0B0-304E-8445-F35D6FFBE5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37" r="23299"/>
          <a:stretch/>
        </p:blipFill>
        <p:spPr>
          <a:xfrm>
            <a:off x="2378995" y="97039"/>
            <a:ext cx="6970745" cy="391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51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CEABDA-3616-D444-97C9-16C407FAA651}"/>
              </a:ext>
            </a:extLst>
          </p:cNvPr>
          <p:cNvSpPr txBox="1"/>
          <p:nvPr/>
        </p:nvSpPr>
        <p:spPr>
          <a:xfrm>
            <a:off x="2778054" y="1314450"/>
            <a:ext cx="1965960" cy="646331"/>
          </a:xfrm>
          <a:prstGeom prst="rect">
            <a:avLst/>
          </a:prstGeom>
          <a:solidFill>
            <a:srgbClr val="F8DA6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Data Analytic Life Cycle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E6A54-B964-0441-8E5B-51FE96156CCB}"/>
              </a:ext>
            </a:extLst>
          </p:cNvPr>
          <p:cNvSpPr txBox="1"/>
          <p:nvPr/>
        </p:nvSpPr>
        <p:spPr>
          <a:xfrm rot="16200000">
            <a:off x="1067364" y="1969770"/>
            <a:ext cx="19659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EEB0B-F5C7-7041-BDFD-2E31BD0371FF}"/>
              </a:ext>
            </a:extLst>
          </p:cNvPr>
          <p:cNvSpPr txBox="1"/>
          <p:nvPr/>
        </p:nvSpPr>
        <p:spPr>
          <a:xfrm>
            <a:off x="2778054" y="2617470"/>
            <a:ext cx="4335778" cy="369332"/>
          </a:xfrm>
          <a:prstGeom prst="rect">
            <a:avLst/>
          </a:prstGeom>
          <a:solidFill>
            <a:srgbClr val="FFE695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A9C518-A4E4-9340-9231-B8FF63799E3A}"/>
              </a:ext>
            </a:extLst>
          </p:cNvPr>
          <p:cNvSpPr txBox="1"/>
          <p:nvPr/>
        </p:nvSpPr>
        <p:spPr>
          <a:xfrm rot="10800000">
            <a:off x="3380034" y="5219700"/>
            <a:ext cx="408432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0947E1-064A-C545-BCC4-0FE5BAE42209}"/>
              </a:ext>
            </a:extLst>
          </p:cNvPr>
          <p:cNvSpPr/>
          <p:nvPr/>
        </p:nvSpPr>
        <p:spPr>
          <a:xfrm>
            <a:off x="1772214" y="1005841"/>
            <a:ext cx="7189470" cy="23202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541212-872D-574B-BC4F-BEAB8F45685D}"/>
              </a:ext>
            </a:extLst>
          </p:cNvPr>
          <p:cNvSpPr txBox="1"/>
          <p:nvPr/>
        </p:nvSpPr>
        <p:spPr>
          <a:xfrm>
            <a:off x="1476743" y="309345"/>
            <a:ext cx="89430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>
                <a:solidFill>
                  <a:srgbClr val="00B050"/>
                </a:solidFill>
              </a:rPr>
              <a:t>Data</a:t>
            </a:r>
            <a:r>
              <a:rPr lang="en-US" sz="2400" b="1" u="sng" dirty="0"/>
              <a:t> </a:t>
            </a:r>
            <a:r>
              <a:rPr lang="en-US" sz="2400" u="sng" dirty="0"/>
              <a:t>must pass through several </a:t>
            </a:r>
            <a:r>
              <a:rPr lang="en-US" sz="2400" b="1" u="sng" dirty="0">
                <a:solidFill>
                  <a:srgbClr val="00B050"/>
                </a:solidFill>
              </a:rPr>
              <a:t>steps</a:t>
            </a:r>
            <a:r>
              <a:rPr lang="en-US" sz="2400" b="1" u="sng" dirty="0"/>
              <a:t> </a:t>
            </a:r>
            <a:r>
              <a:rPr lang="en-US" sz="2400" u="sng" dirty="0"/>
              <a:t>before it can reveal</a:t>
            </a:r>
            <a:r>
              <a:rPr lang="en-US" sz="2400" b="1" u="sng" dirty="0"/>
              <a:t> </a:t>
            </a:r>
            <a:r>
              <a:rPr lang="en-US" sz="2400" b="1" u="sng" dirty="0">
                <a:solidFill>
                  <a:srgbClr val="00B050"/>
                </a:solidFill>
              </a:rPr>
              <a:t>insights</a:t>
            </a:r>
          </a:p>
          <a:p>
            <a:pPr algn="ctr"/>
            <a:endParaRPr lang="en-US" sz="2400" b="1" dirty="0">
              <a:solidFill>
                <a:srgbClr val="00B050"/>
              </a:solidFill>
            </a:endParaRPr>
          </a:p>
          <a:p>
            <a:pPr algn="ctr"/>
            <a:r>
              <a:rPr lang="en-US" sz="2400" b="1" dirty="0">
                <a:solidFill>
                  <a:srgbClr val="002060"/>
                </a:solidFill>
              </a:rPr>
              <a:t>Data Analyst: </a:t>
            </a:r>
            <a:r>
              <a:rPr lang="en-US" sz="2400" dirty="0"/>
              <a:t>They take data and use it to help companies make better business decisions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D94FAE2-53BF-9440-BFE0-1356B72033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605"/>
          <a:stretch/>
        </p:blipFill>
        <p:spPr>
          <a:xfrm>
            <a:off x="1067674" y="2165986"/>
            <a:ext cx="10056651" cy="374083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A74C252-101E-6D47-B84A-1BC28A5BAE6C}"/>
              </a:ext>
            </a:extLst>
          </p:cNvPr>
          <p:cNvSpPr txBox="1"/>
          <p:nvPr/>
        </p:nvSpPr>
        <p:spPr>
          <a:xfrm>
            <a:off x="1067674" y="4978659"/>
            <a:ext cx="2834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Data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CF23E7-6B89-E242-87CB-AA57D8472067}"/>
              </a:ext>
            </a:extLst>
          </p:cNvPr>
          <p:cNvSpPr txBox="1"/>
          <p:nvPr/>
        </p:nvSpPr>
        <p:spPr>
          <a:xfrm>
            <a:off x="8572502" y="5050423"/>
            <a:ext cx="215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Insight</a:t>
            </a:r>
          </a:p>
        </p:txBody>
      </p:sp>
    </p:spTree>
    <p:extLst>
      <p:ext uri="{BB962C8B-B14F-4D97-AF65-F5344CB8AC3E}">
        <p14:creationId xmlns:p14="http://schemas.microsoft.com/office/powerpoint/2010/main" val="4261551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8AE51-C28E-1743-9134-F167BAD08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007" y="0"/>
            <a:ext cx="10515600" cy="1325563"/>
          </a:xfrm>
        </p:spPr>
        <p:txBody>
          <a:bodyPr/>
          <a:lstStyle/>
          <a:p>
            <a:r>
              <a:rPr lang="en-US" b="1" dirty="0"/>
              <a:t>Who is more likely to ask these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0BF68-0EB5-1645-A330-B5ACE0F07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4682" y="1438127"/>
            <a:ext cx="808863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 you have a transplant?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 you have a alibi?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long did the fever last?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 you have allergies?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Where were you between 5 and 7 last night?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Can you identify this person?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I’d like to keep you here overnight for observation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Say </a:t>
            </a:r>
            <a:r>
              <a:rPr lang="en-US" dirty="0" err="1"/>
              <a:t>Aaaa</a:t>
            </a:r>
            <a:r>
              <a:rPr lang="en-US" dirty="0"/>
              <a:t>..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59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6552A-8C5A-2743-B748-3DE4FAD32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435"/>
            <a:ext cx="10515600" cy="1325563"/>
          </a:xfrm>
        </p:spPr>
        <p:txBody>
          <a:bodyPr/>
          <a:lstStyle/>
          <a:p>
            <a:r>
              <a:rPr lang="en-US" b="1" dirty="0"/>
              <a:t>I. </a:t>
            </a:r>
            <a:r>
              <a:rPr lang="en-US" dirty="0"/>
              <a:t>Data Collection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1870F-B0F4-3D48-B4C2-B55505F16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5182"/>
            <a:ext cx="10515600" cy="4351338"/>
          </a:xfrm>
        </p:spPr>
        <p:txBody>
          <a:bodyPr/>
          <a:lstStyle/>
          <a:p>
            <a:r>
              <a:rPr lang="en-US" dirty="0"/>
              <a:t>Ask the right questions</a:t>
            </a:r>
          </a:p>
          <a:p>
            <a:r>
              <a:rPr lang="en-US" dirty="0"/>
              <a:t>Collect the right data for your business</a:t>
            </a:r>
          </a:p>
          <a:p>
            <a:r>
              <a:rPr lang="en-US" dirty="0"/>
              <a:t>Use your experience to ask the right questions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48576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551" y="301696"/>
            <a:ext cx="7772400" cy="1143000"/>
          </a:xfrm>
        </p:spPr>
        <p:txBody>
          <a:bodyPr/>
          <a:lstStyle/>
          <a:p>
            <a:r>
              <a:rPr lang="en-US" dirty="0"/>
              <a:t>Can you trust your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768" y="1674686"/>
            <a:ext cx="5939602" cy="4495800"/>
          </a:xfrm>
        </p:spPr>
        <p:txBody>
          <a:bodyPr/>
          <a:lstStyle/>
          <a:p>
            <a:r>
              <a:rPr lang="en-US" dirty="0"/>
              <a:t>In 2016 election all polls indicate that more voters prefer Clinton to Trump.</a:t>
            </a:r>
          </a:p>
          <a:p>
            <a:r>
              <a:rPr lang="en-US" dirty="0"/>
              <a:t>The result is opposite. Why? What happened?</a:t>
            </a:r>
          </a:p>
          <a:p>
            <a:r>
              <a:rPr lang="en-US" dirty="0"/>
              <a:t>Many people did not want to say that they support Trump, especially after the Access Hollywood tape was released.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407670"/>
            <a:ext cx="3890218" cy="29176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6600" y="3532667"/>
            <a:ext cx="4873752" cy="274148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1939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532344" y="-128310"/>
            <a:ext cx="3918320" cy="1125659"/>
          </a:xfrm>
        </p:spPr>
        <p:txBody>
          <a:bodyPr>
            <a:normAutofit/>
          </a:bodyPr>
          <a:lstStyle/>
          <a:p>
            <a:r>
              <a:rPr lang="en-US" dirty="0"/>
              <a:t>Bridging the gap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792" y="859724"/>
            <a:ext cx="8339138" cy="550056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45668" y="4852599"/>
            <a:ext cx="2514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  <a:latin typeface="Iskoola Pota" pitchFamily="34" charset="0"/>
                <a:cs typeface="Iskoola Pota" pitchFamily="34" charset="0"/>
              </a:rPr>
              <a:t>Gathered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07596" y="4852599"/>
            <a:ext cx="175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accent2">
                    <a:lumMod val="20000"/>
                    <a:lumOff val="80000"/>
                  </a:schemeClr>
                </a:solidFill>
                <a:latin typeface="Iskoola Pota" pitchFamily="34" charset="0"/>
                <a:cs typeface="Iskoola Pota" pitchFamily="34" charset="0"/>
              </a:rPr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1993980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6552A-8C5A-2743-B748-3DE4FAD32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25" y="17819"/>
            <a:ext cx="10515600" cy="1325563"/>
          </a:xfrm>
        </p:spPr>
        <p:txBody>
          <a:bodyPr/>
          <a:lstStyle/>
          <a:p>
            <a:r>
              <a:rPr lang="en-US" b="1" dirty="0"/>
              <a:t>II. </a:t>
            </a:r>
            <a:r>
              <a:rPr lang="en-US" dirty="0"/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1870F-B0F4-3D48-B4C2-B55505F16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33002" y="1253331"/>
            <a:ext cx="10515600" cy="435133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altLang="en-US" sz="3200" dirty="0"/>
              <a:t>data may have</a:t>
            </a:r>
          </a:p>
          <a:p>
            <a:pPr lvl="2"/>
            <a:r>
              <a:rPr lang="en-US" altLang="en-US" sz="2400" dirty="0"/>
              <a:t>Duplicate records</a:t>
            </a:r>
          </a:p>
          <a:p>
            <a:pPr lvl="2"/>
            <a:r>
              <a:rPr lang="en-US" altLang="en-US" sz="2400" dirty="0"/>
              <a:t>missing data</a:t>
            </a:r>
          </a:p>
          <a:p>
            <a:pPr lvl="2"/>
            <a:r>
              <a:rPr lang="en-US" altLang="en-US" sz="2400" dirty="0"/>
              <a:t>False information</a:t>
            </a:r>
          </a:p>
          <a:p>
            <a:pPr lvl="2"/>
            <a:r>
              <a:rPr lang="en-US" altLang="en-US" sz="2400" dirty="0"/>
              <a:t>typo</a:t>
            </a:r>
          </a:p>
          <a:p>
            <a:endParaRPr lang="en-US" sz="36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52384A-01C8-164C-90E6-1ABBE45A1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436" y="1198636"/>
            <a:ext cx="8648700" cy="467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927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477</Words>
  <Application>Microsoft Macintosh PowerPoint</Application>
  <PresentationFormat>Widescreen</PresentationFormat>
  <Paragraphs>111</Paragraphs>
  <Slides>16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Iskoola Pota</vt:lpstr>
      <vt:lpstr>Times New Roman</vt:lpstr>
      <vt:lpstr>Office Theme</vt:lpstr>
      <vt:lpstr>Data Analytic Life Cycle</vt:lpstr>
      <vt:lpstr>PowerPoint Presentation</vt:lpstr>
      <vt:lpstr>PowerPoint Presentation</vt:lpstr>
      <vt:lpstr>PowerPoint Presentation</vt:lpstr>
      <vt:lpstr>Who is more likely to ask these questions?</vt:lpstr>
      <vt:lpstr>I. Data Collection </vt:lpstr>
      <vt:lpstr>Can you trust your data?</vt:lpstr>
      <vt:lpstr>Bridging the gap</vt:lpstr>
      <vt:lpstr>II. Data Preparation</vt:lpstr>
      <vt:lpstr>II. Data preparation</vt:lpstr>
      <vt:lpstr>III. Data Analysis:</vt:lpstr>
      <vt:lpstr>III. Data Analysis: Explore the data to find some interesting patterns</vt:lpstr>
      <vt:lpstr>III. Data Analysis: Explore the data to find some interesting patterns</vt:lpstr>
      <vt:lpstr>IV. Communicate results</vt:lpstr>
      <vt:lpstr>Test yourself!</vt:lpstr>
      <vt:lpstr>Questions??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Akul Shetty</dc:creator>
  <cp:lastModifiedBy>Akul Shetty</cp:lastModifiedBy>
  <cp:revision>24</cp:revision>
  <dcterms:created xsi:type="dcterms:W3CDTF">2020-03-04T14:34:16Z</dcterms:created>
  <dcterms:modified xsi:type="dcterms:W3CDTF">2020-03-05T07:34:05Z</dcterms:modified>
</cp:coreProperties>
</file>